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D1636A-D7CD-493E-8303-62842C553744}" v="10" dt="2023-10-18T13:36:30.2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 snapToGrid="0">
      <p:cViewPr varScale="1">
        <p:scale>
          <a:sx n="100" d="100"/>
          <a:sy n="100" d="100"/>
        </p:scale>
        <p:origin x="1960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A95C8E-E508-A747-8C92-0A548C236C39}" type="datetimeFigureOut">
              <a:rPr lang="en-US" smtClean="0"/>
              <a:t>10/18/24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1ACD57-63C7-3E48-B69E-F1F0EB92E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167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1ACD57-63C7-3E48-B69E-F1F0EB92E85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463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9A12-30AC-4AA7-BAE6-890BFB22865C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BF6E-C970-4A17-8074-9EFD9FA46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0841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9A12-30AC-4AA7-BAE6-890BFB22865C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BF6E-C970-4A17-8074-9EFD9FA46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8728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9A12-30AC-4AA7-BAE6-890BFB22865C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BF6E-C970-4A17-8074-9EFD9FA46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649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9A12-30AC-4AA7-BAE6-890BFB22865C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BF6E-C970-4A17-8074-9EFD9FA46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598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9A12-30AC-4AA7-BAE6-890BFB22865C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BF6E-C970-4A17-8074-9EFD9FA46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797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9A12-30AC-4AA7-BAE6-890BFB22865C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BF6E-C970-4A17-8074-9EFD9FA46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888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9A12-30AC-4AA7-BAE6-890BFB22865C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BF6E-C970-4A17-8074-9EFD9FA46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99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9A12-30AC-4AA7-BAE6-890BFB22865C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BF6E-C970-4A17-8074-9EFD9FA46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448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9A12-30AC-4AA7-BAE6-890BFB22865C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BF6E-C970-4A17-8074-9EFD9FA46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1578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9A12-30AC-4AA7-BAE6-890BFB22865C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BF6E-C970-4A17-8074-9EFD9FA46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752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9A12-30AC-4AA7-BAE6-890BFB22865C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BF6E-C970-4A17-8074-9EFD9FA46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568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79A12-30AC-4AA7-BAE6-890BFB22865C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ABF6E-C970-4A17-8074-9EFD9FA46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054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hyperlink" Target="https://www.topmarks.co.uk/maths-games/hit-the-button" TargetMode="External"/><Relationship Id="rId7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s://www.youtube.com/watch?v=z_BJjR9rdwA" TargetMode="External"/><Relationship Id="rId4" Type="http://schemas.openxmlformats.org/officeDocument/2006/relationships/hyperlink" Target="https://ttrockstars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479637" y="6846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GB" sz="5400" b="1" cap="none" spc="0">
              <a:ln w="12700">
                <a:solidFill>
                  <a:srgbClr val="C00000"/>
                </a:solidFill>
                <a:prstDash val="solid"/>
              </a:ln>
              <a:solidFill>
                <a:srgbClr val="FF0000"/>
              </a:solidFill>
              <a:latin typeface="Lucida Blackletter"/>
              <a:cs typeface="Lucida Blackletter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427" y="2252741"/>
            <a:ext cx="2781875" cy="287848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b="1" u="sng" dirty="0">
                <a:latin typeface="Century Gothic" panose="020B0502020202020204" pitchFamily="34" charset="0"/>
              </a:rPr>
              <a:t>English </a:t>
            </a:r>
          </a:p>
          <a:p>
            <a:pPr algn="ctr"/>
            <a:r>
              <a:rPr lang="en-US" sz="1200" dirty="0">
                <a:latin typeface="Century Gothic"/>
              </a:rPr>
              <a:t>We will be reading ‘Greta and the Giants’ and ‘Dear Earth.’ We will be writing a letter and descriptive poetry’</a:t>
            </a:r>
          </a:p>
          <a:p>
            <a:pPr algn="ctr"/>
            <a:endParaRPr lang="en-US" sz="1200" b="1" u="sng" dirty="0">
              <a:latin typeface="Century Gothic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200" b="1" u="sng" dirty="0">
                <a:latin typeface="Century Gothic"/>
              </a:rPr>
              <a:t>Spelling/Phonics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latin typeface="Century Gothic"/>
              </a:rPr>
              <a:t>Phoneme recognition continued alongside weekly </a:t>
            </a:r>
            <a:r>
              <a:rPr lang="en-GB" sz="1200">
                <a:latin typeface="Century Gothic"/>
              </a:rPr>
              <a:t>spelling lessons and </a:t>
            </a:r>
            <a:r>
              <a:rPr lang="en-GB" sz="1200" dirty="0">
                <a:latin typeface="Century Gothic"/>
              </a:rPr>
              <a:t>tests.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latin typeface="Century Gothic"/>
              </a:rPr>
              <a:t>*See Year 3 page on website for more details.</a:t>
            </a:r>
          </a:p>
          <a:p>
            <a:pPr algn="ctr"/>
            <a:endParaRPr lang="en-US" sz="1200" dirty="0">
              <a:latin typeface="Century Gothic" panose="020B0502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4747" y="4690184"/>
            <a:ext cx="2596342" cy="178510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endParaRPr lang="en-US" sz="1200" b="1" u="sng" dirty="0">
              <a:latin typeface="Century Gothic" panose="020B0502020202020204" pitchFamily="34" charset="0"/>
            </a:endParaRPr>
          </a:p>
          <a:p>
            <a:pPr algn="ctr"/>
            <a:r>
              <a:rPr lang="en-US" sz="1200" b="1" u="sng" dirty="0" err="1">
                <a:latin typeface="Century Gothic" panose="020B0502020202020204" pitchFamily="34" charset="0"/>
              </a:rPr>
              <a:t>Maths</a:t>
            </a:r>
            <a:endParaRPr lang="en-US" sz="1200" dirty="0">
              <a:latin typeface="Century Gothic"/>
            </a:endParaRPr>
          </a:p>
          <a:p>
            <a:pPr algn="ctr"/>
            <a:r>
              <a:rPr lang="en-US" sz="1200" dirty="0">
                <a:latin typeface="Century Gothic"/>
              </a:rPr>
              <a:t>We will be looking at Addition and Subtraction and Multiplication. We will continue to focus on our 2, 3 and 5 times tables.</a:t>
            </a:r>
          </a:p>
          <a:p>
            <a:pPr algn="ctr"/>
            <a:endParaRPr lang="en-US" sz="1200" dirty="0">
              <a:latin typeface="Century Gothic"/>
            </a:endParaRPr>
          </a:p>
          <a:p>
            <a:endParaRPr lang="en-US" sz="1400" dirty="0">
              <a:latin typeface="Century Gothic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20423" y="604767"/>
            <a:ext cx="2536761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b="1" u="sng" dirty="0">
                <a:latin typeface="Century Gothic" panose="020B0502020202020204" pitchFamily="34" charset="0"/>
              </a:rPr>
              <a:t>Learn Together</a:t>
            </a:r>
          </a:p>
          <a:p>
            <a:pPr algn="ctr"/>
            <a:endParaRPr lang="en-US" sz="1200" dirty="0">
              <a:latin typeface="Century Gothic"/>
            </a:endParaRPr>
          </a:p>
          <a:p>
            <a:pPr algn="ctr"/>
            <a:r>
              <a:rPr lang="en-US" sz="1200" dirty="0">
                <a:latin typeface="Century Gothic"/>
              </a:rPr>
              <a:t>We will be looking at Ethics and the Environment and build on their understanding of environmental issues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17975"/>
            <a:ext cx="9144000" cy="5232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800" b="1" dirty="0">
                <a:latin typeface="Century Gothic"/>
              </a:rPr>
              <a:t>This term in Year 3 our topic will be ‘Environment’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98869" y="2180462"/>
            <a:ext cx="2654730" cy="212365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b="1" u="sng" dirty="0">
                <a:latin typeface="Century Gothic" panose="020B0502020202020204" pitchFamily="34" charset="0"/>
              </a:rPr>
              <a:t>Science</a:t>
            </a:r>
          </a:p>
          <a:p>
            <a:pPr algn="ctr"/>
            <a:endParaRPr lang="en-US" sz="1200" b="1" u="sng" dirty="0">
              <a:latin typeface="Century Gothic" panose="020B0502020202020204" pitchFamily="34" charset="0"/>
            </a:endParaRPr>
          </a:p>
          <a:p>
            <a:pPr algn="ctr"/>
            <a:r>
              <a:rPr lang="en-US" sz="1200" dirty="0">
                <a:latin typeface="Century Gothic"/>
              </a:rPr>
              <a:t>We will be learning about plants. </a:t>
            </a:r>
            <a:r>
              <a:rPr lang="en-GB" sz="1200" dirty="0">
                <a:latin typeface="Century Gothic"/>
              </a:rPr>
              <a:t>The children will work scientifically and collaboratively to investigate what plants need to grow well.  They will work in a hands- on way to identify parts of a flower. </a:t>
            </a:r>
            <a:endParaRPr lang="en-US" sz="1200" dirty="0">
              <a:latin typeface="Century Gothic"/>
            </a:endParaRPr>
          </a:p>
          <a:p>
            <a:pPr algn="ctr"/>
            <a:endParaRPr lang="en-US" sz="1200" b="1" u="sng" dirty="0">
              <a:latin typeface="Century Gothic" panose="020B0502020202020204" pitchFamily="34" charset="0"/>
            </a:endParaRPr>
          </a:p>
          <a:p>
            <a:pPr algn="ctr"/>
            <a:endParaRPr lang="en-US" sz="1200" dirty="0">
              <a:latin typeface="Century Gothic" panose="020B0502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004389F-F7C6-AD75-497C-4A0071FE56EE}"/>
              </a:ext>
            </a:extLst>
          </p:cNvPr>
          <p:cNvSpPr txBox="1"/>
          <p:nvPr/>
        </p:nvSpPr>
        <p:spPr>
          <a:xfrm>
            <a:off x="59224" y="6027003"/>
            <a:ext cx="265473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endParaRPr lang="en-US" sz="1200" b="1" u="sng" dirty="0">
              <a:latin typeface="Century Gothic" panose="020B0502020202020204" pitchFamily="34" charset="0"/>
            </a:endParaRPr>
          </a:p>
          <a:p>
            <a:pPr algn="ctr"/>
            <a:r>
              <a:rPr lang="en-US" sz="1200" b="1" u="sng" dirty="0">
                <a:latin typeface="Century Gothic" panose="020B0502020202020204" pitchFamily="34" charset="0"/>
              </a:rPr>
              <a:t>DT</a:t>
            </a:r>
            <a:endParaRPr lang="en-US" sz="1200" dirty="0">
              <a:latin typeface="Century Gothic" panose="020B0502020202020204" pitchFamily="34" charset="0"/>
            </a:endParaRPr>
          </a:p>
          <a:p>
            <a:pPr algn="ctr"/>
            <a:r>
              <a:rPr lang="en-US" sz="1200" dirty="0">
                <a:latin typeface="Century Gothic" panose="020B0502020202020204" pitchFamily="34" charset="0"/>
              </a:rPr>
              <a:t>Textiles 2D to 3D product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B37A7DF-D30D-DA39-A3CD-1A43728A0C19}"/>
              </a:ext>
            </a:extLst>
          </p:cNvPr>
          <p:cNvSpPr txBox="1"/>
          <p:nvPr/>
        </p:nvSpPr>
        <p:spPr>
          <a:xfrm>
            <a:off x="3237727" y="4933603"/>
            <a:ext cx="265436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>
                <a:latin typeface="Century Gothic" panose="020B0502020202020204" pitchFamily="34" charset="0"/>
              </a:rPr>
              <a:t>Useful links and resources</a:t>
            </a:r>
          </a:p>
          <a:p>
            <a:r>
              <a:rPr lang="en-US" sz="1000" b="1" u="sng" dirty="0" err="1">
                <a:latin typeface="Century Gothic" panose="020B0502020202020204" pitchFamily="34" charset="0"/>
              </a:rPr>
              <a:t>Maths</a:t>
            </a:r>
            <a:endParaRPr lang="en-US" sz="1000" b="1" u="sng" dirty="0">
              <a:latin typeface="Century Gothic" panose="020B0502020202020204" pitchFamily="34" charset="0"/>
            </a:endParaRPr>
          </a:p>
          <a:p>
            <a:endParaRPr lang="en-US" sz="1000" u="sng" dirty="0">
              <a:latin typeface="Century Gothic" panose="020B0502020202020204" pitchFamily="34" charset="0"/>
            </a:endParaRPr>
          </a:p>
          <a:p>
            <a:r>
              <a:rPr lang="en-GB" sz="1000" dirty="0">
                <a:hlinkClick r:id="rId3"/>
              </a:rPr>
              <a:t>Hit the Button - Quick fire maths practise for 6-11 year olds (topmarks.co.uk)</a:t>
            </a:r>
            <a:endParaRPr lang="en-US" sz="1000" u="sng" dirty="0">
              <a:latin typeface="Century Gothic" panose="020B0502020202020204" pitchFamily="34" charset="0"/>
            </a:endParaRPr>
          </a:p>
          <a:p>
            <a:endParaRPr lang="en-US" sz="1000" u="sng" dirty="0">
              <a:latin typeface="Century Gothic" panose="020B0502020202020204" pitchFamily="34" charset="0"/>
            </a:endParaRPr>
          </a:p>
          <a:p>
            <a:r>
              <a:rPr lang="en-GB" sz="1000" u="sng" dirty="0">
                <a:solidFill>
                  <a:srgbClr val="0000FF"/>
                </a:solidFill>
                <a:effectLst/>
                <a:latin typeface="Twinkl Cursive Looped"/>
                <a:ea typeface="Yu Mincho" panose="02020400000000000000" pitchFamily="18" charset="-128"/>
                <a:cs typeface="Times New Roman" panose="02020603050405020304" pitchFamily="18" charset="0"/>
                <a:hlinkClick r:id="rId4"/>
              </a:rPr>
              <a:t>Times Tables Rock Stars – Times Tables Rock Stars (ttrockstars.com)</a:t>
            </a:r>
            <a:r>
              <a:rPr lang="en-GB" sz="1000" dirty="0">
                <a:effectLst/>
                <a:latin typeface="Twinkl Cursive Looped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endParaRPr lang="en-US" sz="1000" u="sng" dirty="0">
              <a:latin typeface="Century Gothic" panose="020B0502020202020204" pitchFamily="34" charset="0"/>
            </a:endParaRPr>
          </a:p>
          <a:p>
            <a:endParaRPr lang="en-US" sz="1000" u="sng" dirty="0">
              <a:latin typeface="Century Gothic" panose="020B0502020202020204" pitchFamily="34" charset="0"/>
            </a:endParaRPr>
          </a:p>
          <a:p>
            <a:r>
              <a:rPr lang="en-GB" sz="1000" dirty="0">
                <a:hlinkClick r:id="rId5"/>
              </a:rPr>
              <a:t>8 Times Table Song (Cover of Rolling In The Deep by Adele) - YouTube</a:t>
            </a:r>
            <a:endParaRPr lang="en-US" sz="1000" u="sng" dirty="0">
              <a:latin typeface="Century Gothic" panose="020B0502020202020204" pitchFamily="34" charset="0"/>
            </a:endParaRPr>
          </a:p>
          <a:p>
            <a:endParaRPr lang="en-US" sz="1000" u="sng" dirty="0">
              <a:latin typeface="Century Gothic" panose="020B0502020202020204" pitchFamily="34" charset="0"/>
            </a:endParaRPr>
          </a:p>
          <a:p>
            <a:endParaRPr lang="en-US" sz="1000" u="sng" dirty="0">
              <a:latin typeface="Century Gothic" panose="020B0502020202020204" pitchFamily="34" charset="0"/>
            </a:endParaRPr>
          </a:p>
          <a:p>
            <a:endParaRPr lang="en-US" sz="1000" u="sng" dirty="0">
              <a:latin typeface="Century Gothic" panose="020B0502020202020204" pitchFamily="34" charset="0"/>
            </a:endParaRPr>
          </a:p>
          <a:p>
            <a:pPr algn="ctr"/>
            <a:endParaRPr lang="en-US" sz="1200" b="1" u="sng" dirty="0">
              <a:latin typeface="Century Gothic" panose="020B0502020202020204" pitchFamily="34" charset="0"/>
            </a:endParaRPr>
          </a:p>
          <a:p>
            <a:pPr algn="ctr"/>
            <a:r>
              <a:rPr lang="en-US" sz="1200" dirty="0">
                <a:latin typeface="Century Gothic" panose="020B0502020202020204" pitchFamily="34" charset="0"/>
              </a:rPr>
              <a:t>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E23FCD1-5E43-4143-4739-76FFC7A71606}"/>
              </a:ext>
            </a:extLst>
          </p:cNvPr>
          <p:cNvSpPr txBox="1"/>
          <p:nvPr/>
        </p:nvSpPr>
        <p:spPr>
          <a:xfrm>
            <a:off x="6220423" y="5657671"/>
            <a:ext cx="2602091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b="1" u="sng" dirty="0">
                <a:latin typeface="Century Gothic" panose="020B0502020202020204" pitchFamily="34" charset="0"/>
              </a:rPr>
              <a:t>Home Learning </a:t>
            </a:r>
          </a:p>
          <a:p>
            <a:pPr algn="ctr"/>
            <a:r>
              <a:rPr lang="en-US" sz="1200" dirty="0">
                <a:latin typeface="Century Gothic"/>
              </a:rPr>
              <a:t>In year 3 we expect children to:</a:t>
            </a:r>
          </a:p>
          <a:p>
            <a:pPr marL="171450" indent="-171450">
              <a:buFontTx/>
              <a:buChar char="-"/>
            </a:pPr>
            <a:r>
              <a:rPr lang="en-US" sz="1200" dirty="0">
                <a:latin typeface="Century Gothic"/>
              </a:rPr>
              <a:t>Complete 5x reading a week</a:t>
            </a:r>
          </a:p>
          <a:p>
            <a:pPr marL="171450" indent="-171450">
              <a:buFontTx/>
              <a:buChar char="-"/>
            </a:pPr>
            <a:r>
              <a:rPr lang="en-US" sz="1200" dirty="0">
                <a:latin typeface="Century Gothic"/>
              </a:rPr>
              <a:t>Times table practice</a:t>
            </a:r>
          </a:p>
          <a:p>
            <a:pPr marL="171450" indent="-171450">
              <a:buFontTx/>
              <a:buChar char="-"/>
            </a:pPr>
            <a:r>
              <a:rPr lang="en-US" sz="1200" dirty="0">
                <a:latin typeface="Century Gothic"/>
              </a:rPr>
              <a:t>Spelling practice</a:t>
            </a:r>
            <a:endParaRPr lang="en-US" sz="1200" dirty="0">
              <a:latin typeface="Century Gothic" panose="020B0502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467E281-1E4E-F90D-8589-840DFFD8AA9C}"/>
              </a:ext>
            </a:extLst>
          </p:cNvPr>
          <p:cNvSpPr txBox="1"/>
          <p:nvPr/>
        </p:nvSpPr>
        <p:spPr>
          <a:xfrm>
            <a:off x="6194103" y="3670452"/>
            <a:ext cx="2654730" cy="126188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b="1" u="sng" dirty="0">
                <a:latin typeface="Century Gothic" panose="020B0502020202020204" pitchFamily="34" charset="0"/>
              </a:rPr>
              <a:t>PE</a:t>
            </a:r>
          </a:p>
          <a:p>
            <a:pPr algn="ctr"/>
            <a:endParaRPr lang="en-US" sz="1200" b="1" u="sng" dirty="0">
              <a:latin typeface="Century Gothic" panose="020B0502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latin typeface="Century Gothic" panose="020B0502020202020204" pitchFamily="34" charset="0"/>
              </a:rPr>
              <a:t>Gymnastics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latin typeface="Century Gothic" panose="020B0502020202020204" pitchFamily="34" charset="0"/>
              </a:rPr>
              <a:t>Catching and throwing </a:t>
            </a:r>
          </a:p>
          <a:p>
            <a:pPr algn="ctr"/>
            <a:endParaRPr lang="en-US" sz="1200" dirty="0">
              <a:latin typeface="Century Gothic" panose="020B0502020202020204" pitchFamily="34" charset="0"/>
            </a:endParaRPr>
          </a:p>
          <a:p>
            <a:pPr algn="ctr"/>
            <a:endParaRPr lang="en-US" sz="800" i="1" dirty="0">
              <a:latin typeface="Century Gothic" panose="020B0502020202020204" pitchFamily="34" charset="0"/>
            </a:endParaRPr>
          </a:p>
          <a:p>
            <a:pPr algn="ctr"/>
            <a:endParaRPr lang="en-US" sz="800" i="1" dirty="0">
              <a:latin typeface="Century Gothic" panose="020B0502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C1E7CBA-6F9F-16CA-238F-031FFFC0EC69}"/>
              </a:ext>
            </a:extLst>
          </p:cNvPr>
          <p:cNvSpPr txBox="1"/>
          <p:nvPr/>
        </p:nvSpPr>
        <p:spPr>
          <a:xfrm>
            <a:off x="6332599" y="4808055"/>
            <a:ext cx="2602091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b="1" u="sng" dirty="0">
                <a:latin typeface="Century Gothic"/>
              </a:rPr>
              <a:t>Key Information</a:t>
            </a:r>
          </a:p>
          <a:p>
            <a:r>
              <a:rPr lang="en-US" sz="1200" b="1" dirty="0">
                <a:latin typeface="Century Gothic" panose="020B0502020202020204" pitchFamily="34" charset="0"/>
              </a:rPr>
              <a:t>Land Event – </a:t>
            </a:r>
            <a:r>
              <a:rPr lang="en-US" sz="1200" dirty="0">
                <a:latin typeface="Century Gothic" panose="020B0502020202020204" pitchFamily="34" charset="0"/>
              </a:rPr>
              <a:t>TBC</a:t>
            </a:r>
          </a:p>
          <a:p>
            <a:r>
              <a:rPr lang="en-US" sz="1200" b="1" dirty="0">
                <a:latin typeface="Century Gothic" panose="020B0502020202020204" pitchFamily="34" charset="0"/>
              </a:rPr>
              <a:t>Trip/workshops: </a:t>
            </a:r>
            <a:r>
              <a:rPr lang="en-US" sz="1200" dirty="0">
                <a:latin typeface="Century Gothic" panose="020B0502020202020204" pitchFamily="34" charset="0"/>
              </a:rPr>
              <a:t>TBC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BC4D0C0-99D4-7823-2346-724F95521229}"/>
              </a:ext>
            </a:extLst>
          </p:cNvPr>
          <p:cNvSpPr txBox="1"/>
          <p:nvPr/>
        </p:nvSpPr>
        <p:spPr>
          <a:xfrm>
            <a:off x="3108971" y="4120797"/>
            <a:ext cx="2654730" cy="113877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b="1" u="sng" dirty="0">
                <a:latin typeface="Century Gothic" panose="020B0502020202020204" pitchFamily="34" charset="0"/>
              </a:rPr>
              <a:t>Spanish</a:t>
            </a:r>
          </a:p>
          <a:p>
            <a:pPr algn="ctr"/>
            <a:endParaRPr lang="en-US" sz="1200" dirty="0">
              <a:latin typeface="Century Gothic" panose="020B0502020202020204" pitchFamily="34" charset="0"/>
            </a:endParaRPr>
          </a:p>
          <a:p>
            <a:pPr algn="ctr"/>
            <a:r>
              <a:rPr lang="en-GB" sz="1200" dirty="0" err="1">
                <a:latin typeface="Century Gothic"/>
              </a:rPr>
              <a:t>Aprendo</a:t>
            </a:r>
            <a:r>
              <a:rPr lang="en-GB" sz="1200" dirty="0">
                <a:latin typeface="Century Gothic"/>
              </a:rPr>
              <a:t> </a:t>
            </a:r>
            <a:r>
              <a:rPr lang="en-GB" sz="1200" dirty="0" err="1">
                <a:latin typeface="Century Gothic"/>
              </a:rPr>
              <a:t>Español</a:t>
            </a:r>
            <a:r>
              <a:rPr lang="en-GB" sz="1200" dirty="0">
                <a:latin typeface="Century Gothic"/>
              </a:rPr>
              <a:t>– I am learning Spanish</a:t>
            </a:r>
          </a:p>
          <a:p>
            <a:pPr algn="ctr"/>
            <a:endParaRPr lang="en-US" sz="1200" dirty="0">
              <a:latin typeface="Century Gothic" panose="020B0502020202020204" pitchFamily="34" charset="0"/>
            </a:endParaRPr>
          </a:p>
          <a:p>
            <a:pPr algn="ctr"/>
            <a:endParaRPr lang="en-US" sz="800" i="1" dirty="0">
              <a:latin typeface="Century Gothic" panose="020B0502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B61964-5F2B-FBB8-A71A-DFD644D1CA34}"/>
              </a:ext>
            </a:extLst>
          </p:cNvPr>
          <p:cNvSpPr txBox="1"/>
          <p:nvPr/>
        </p:nvSpPr>
        <p:spPr>
          <a:xfrm>
            <a:off x="6167784" y="2962553"/>
            <a:ext cx="2654730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dirty="0">
                <a:latin typeface="Century Gothic" panose="020B0502020202020204" pitchFamily="34" charset="0"/>
              </a:rPr>
              <a:t>Our school value this term is: Compassion</a:t>
            </a:r>
          </a:p>
        </p:txBody>
      </p:sp>
      <p:pic>
        <p:nvPicPr>
          <p:cNvPr id="6" name="Picture 5" descr="See the source image">
            <a:extLst>
              <a:ext uri="{FF2B5EF4-FFF2-40B4-BE49-F238E27FC236}">
                <a16:creationId xmlns:a16="http://schemas.microsoft.com/office/drawing/2014/main" id="{A50C3412-D0BF-31EE-0349-029C0994EEA0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37" r="20722"/>
          <a:stretch/>
        </p:blipFill>
        <p:spPr bwMode="auto">
          <a:xfrm>
            <a:off x="155553" y="980977"/>
            <a:ext cx="1246505" cy="1111250"/>
          </a:xfrm>
          <a:prstGeom prst="rect">
            <a:avLst/>
          </a:prstGeom>
          <a:noFill/>
          <a:ln w="28575"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 descr="See the source image">
            <a:extLst>
              <a:ext uri="{FF2B5EF4-FFF2-40B4-BE49-F238E27FC236}">
                <a16:creationId xmlns:a16="http://schemas.microsoft.com/office/drawing/2014/main" id="{97FA3751-035A-5A02-13AB-96A829CAD61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1595" y="792613"/>
            <a:ext cx="1123402" cy="13891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8CAFAC8-850C-8A36-32BE-2A00F703C6C0}"/>
              </a:ext>
            </a:extLst>
          </p:cNvPr>
          <p:cNvSpPr txBox="1"/>
          <p:nvPr/>
        </p:nvSpPr>
        <p:spPr>
          <a:xfrm>
            <a:off x="3361822" y="586383"/>
            <a:ext cx="2536761" cy="15005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b="1" u="sng" dirty="0">
                <a:latin typeface="Century Gothic" panose="020B0502020202020204" pitchFamily="34" charset="0"/>
              </a:rPr>
              <a:t>Geography </a:t>
            </a:r>
          </a:p>
          <a:p>
            <a:pPr algn="ctr"/>
            <a:endParaRPr lang="en-US" sz="1200" b="1" u="sng" dirty="0">
              <a:latin typeface="Century Gothic" panose="020B0502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latin typeface="Century Gothic"/>
              </a:rPr>
              <a:t>         Locational knowledge </a:t>
            </a:r>
          </a:p>
          <a:p>
            <a:pPr algn="ctr"/>
            <a:r>
              <a:rPr lang="en-GB" sz="1200" dirty="0">
                <a:latin typeface="Century Gothic"/>
              </a:rPr>
              <a:t>Worlds countries- we will be learning to identify and locate the seven continents and countries within each one. </a:t>
            </a:r>
            <a:endParaRPr lang="en-US" sz="1200" b="1" u="sng" dirty="0">
              <a:latin typeface="Century Gothic" panose="020B0502020202020204" pitchFamily="34" charset="0"/>
            </a:endParaRPr>
          </a:p>
        </p:txBody>
      </p:sp>
      <p:pic>
        <p:nvPicPr>
          <p:cNvPr id="17" name="Picture 2" descr="Humanitarian help 2D vector isolated illustration. Palm and heart flat hand  gesture on cartoon background. Kindness and compassion colourful editable  scene for mobile, website, presentation 9968655 Vector Art at Vecteezy">
            <a:extLst>
              <a:ext uri="{FF2B5EF4-FFF2-40B4-BE49-F238E27FC236}">
                <a16:creationId xmlns:a16="http://schemas.microsoft.com/office/drawing/2014/main" id="{625CAD45-E66C-63BA-ACCA-19640F7749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1519" y="1827293"/>
            <a:ext cx="1519898" cy="1109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5449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896A2413A18045A14C2BAB29BAD0B3" ma:contentTypeVersion="18" ma:contentTypeDescription="Create a new document." ma:contentTypeScope="" ma:versionID="a2de8c6477c4980608a45e1e28a961f5">
  <xsd:schema xmlns:xsd="http://www.w3.org/2001/XMLSchema" xmlns:xs="http://www.w3.org/2001/XMLSchema" xmlns:p="http://schemas.microsoft.com/office/2006/metadata/properties" xmlns:ns2="71faf65b-2cb1-4352-bdd8-04a2d7ce277f" xmlns:ns3="4c0a2ed8-bdb3-4e48-bed8-196499155ea8" targetNamespace="http://schemas.microsoft.com/office/2006/metadata/properties" ma:root="true" ma:fieldsID="f4b42e5a9c61fb0c7a626361eb1839cf" ns2:_="" ns3:_="">
    <xsd:import namespace="71faf65b-2cb1-4352-bdd8-04a2d7ce277f"/>
    <xsd:import namespace="4c0a2ed8-bdb3-4e48-bed8-196499155ea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faf65b-2cb1-4352-bdd8-04a2d7ce27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09459ae-8277-4de3-8c6e-43e837f8a5f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0a2ed8-bdb3-4e48-bed8-196499155ea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d720cf8-858f-4c59-9bf2-410a1371d7cc}" ma:internalName="TaxCatchAll" ma:showField="CatchAllData" ma:web="4c0a2ed8-bdb3-4e48-bed8-196499155ea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c0a2ed8-bdb3-4e48-bed8-196499155ea8" xsi:nil="true"/>
    <lcf76f155ced4ddcb4097134ff3c332f xmlns="71faf65b-2cb1-4352-bdd8-04a2d7ce277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4AB5D38-6E1B-4273-B5A0-ACD59E7B0A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faf65b-2cb1-4352-bdd8-04a2d7ce277f"/>
    <ds:schemaRef ds:uri="4c0a2ed8-bdb3-4e48-bed8-196499155e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9890FAB-9C5E-49DC-9B6A-02B3788BE20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3516EC4-2809-464D-94C9-0B7F0A55EC5C}">
  <ds:schemaRefs>
    <ds:schemaRef ds:uri="http://www.w3.org/XML/1998/namespace"/>
    <ds:schemaRef ds:uri="http://schemas.microsoft.com/office/2006/documentManagement/types"/>
    <ds:schemaRef ds:uri="http://purl.org/dc/elements/1.1/"/>
    <ds:schemaRef ds:uri="http://purl.org/dc/terms/"/>
    <ds:schemaRef ds:uri="71faf65b-2cb1-4352-bdd8-04a2d7ce277f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4c0a2ed8-bdb3-4e48-bed8-196499155ea8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1319</TotalTime>
  <Words>284</Words>
  <Application>Microsoft Macintosh PowerPoint</Application>
  <PresentationFormat>On-screen Show (4:3)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Gothic</vt:lpstr>
      <vt:lpstr>Lucida Blackletter</vt:lpstr>
      <vt:lpstr>Twinkl Cursive Looped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</dc:creator>
  <cp:lastModifiedBy>Caitlin Morgan</cp:lastModifiedBy>
  <cp:revision>69</cp:revision>
  <cp:lastPrinted>2022-11-04T09:27:03Z</cp:lastPrinted>
  <dcterms:created xsi:type="dcterms:W3CDTF">2018-05-24T12:15:25Z</dcterms:created>
  <dcterms:modified xsi:type="dcterms:W3CDTF">2024-10-18T10:26:37Z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0x01010054896A2413A18045A14C2BAB29BAD0B3</vt:lpwstr>
  </property>
  <property fmtid="{D5CDD505-2E9C-101B-9397-08002B2CF9AE}" pid="3" name="MediaServiceImageTags">
    <vt:lpwstr/>
  </property>
</Properties>
</file>